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5" r:id="rId8"/>
    <p:sldId id="266" r:id="rId9"/>
    <p:sldId id="269" r:id="rId10"/>
    <p:sldId id="284" r:id="rId11"/>
    <p:sldId id="285" r:id="rId12"/>
    <p:sldId id="270" r:id="rId13"/>
    <p:sldId id="282" r:id="rId14"/>
    <p:sldId id="272" r:id="rId15"/>
    <p:sldId id="273" r:id="rId16"/>
    <p:sldId id="274" r:id="rId17"/>
    <p:sldId id="275" r:id="rId18"/>
    <p:sldId id="276" r:id="rId19"/>
    <p:sldId id="277" r:id="rId20"/>
    <p:sldId id="278" r:id="rId21"/>
    <p:sldId id="279" r:id="rId22"/>
    <p:sldId id="281" r:id="rId23"/>
    <p:sldId id="283" r:id="rId24"/>
    <p:sldId id="286" r:id="rId25"/>
    <p:sldId id="280" r:id="rId26"/>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timeshighereducation.com/world-university-ranking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ib-hot-line@metu.edu.tr" TargetMode="External"/><Relationship Id="rId2" Type="http://schemas.openxmlformats.org/officeDocument/2006/relationships/hyperlink" Target="mailto:hale@metu.edu.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BİLGİ </a:t>
            </a:r>
            <a:r>
              <a:rPr lang="tr-TR" smtClean="0"/>
              <a:t>OKURYAZARLIĞI EĞİTİMLERİNİN GEREKLİLİĞİ</a:t>
            </a:r>
            <a:endParaRPr lang="tr-TR" dirty="0"/>
          </a:p>
        </p:txBody>
      </p:sp>
      <p:sp>
        <p:nvSpPr>
          <p:cNvPr id="3" name="Alt Başlık 2"/>
          <p:cNvSpPr>
            <a:spLocks noGrp="1"/>
          </p:cNvSpPr>
          <p:nvPr>
            <p:ph type="subTitle" idx="1"/>
          </p:nvPr>
        </p:nvSpPr>
        <p:spPr/>
        <p:txBody>
          <a:bodyPr>
            <a:normAutofit fontScale="62500" lnSpcReduction="20000"/>
          </a:bodyPr>
          <a:lstStyle/>
          <a:p>
            <a:r>
              <a:rPr lang="tr-TR" dirty="0" smtClean="0"/>
              <a:t>ORTADOĞU TEKNİK ÜNİVERSİTESİ</a:t>
            </a:r>
          </a:p>
          <a:p>
            <a:r>
              <a:rPr lang="tr-TR" dirty="0" smtClean="0"/>
              <a:t>KÜTÜPHANE VE DOKÜMANTASYON DAİRE BAŞKANLIĞI</a:t>
            </a:r>
          </a:p>
          <a:p>
            <a:r>
              <a:rPr lang="tr-TR" dirty="0" smtClean="0"/>
              <a:t>SOLMAZ İZDEMİR SALONU</a:t>
            </a:r>
          </a:p>
          <a:p>
            <a:r>
              <a:rPr lang="tr-TR" dirty="0" smtClean="0"/>
              <a:t>21 Haziran 2019 </a:t>
            </a:r>
          </a:p>
          <a:p>
            <a:r>
              <a:rPr lang="tr-TR" dirty="0" err="1" smtClean="0"/>
              <a:t>Kütüphanecİ</a:t>
            </a:r>
            <a:r>
              <a:rPr lang="tr-TR" dirty="0" smtClean="0"/>
              <a:t> Hale uysal</a:t>
            </a:r>
            <a:endParaRPr lang="tr-TR" dirty="0"/>
          </a:p>
        </p:txBody>
      </p:sp>
    </p:spTree>
    <p:extLst>
      <p:ext uri="{BB962C8B-B14F-4D97-AF65-F5344CB8AC3E}">
        <p14:creationId xmlns:p14="http://schemas.microsoft.com/office/powerpoint/2010/main" val="3726920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6" y="3810000"/>
            <a:ext cx="10152185" cy="331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title"/>
          </p:nvPr>
        </p:nvSpPr>
        <p:spPr>
          <a:xfrm>
            <a:off x="1178169" y="0"/>
            <a:ext cx="9905998" cy="363415"/>
          </a:xfrm>
        </p:spPr>
        <p:txBody>
          <a:bodyPr>
            <a:noAutofit/>
          </a:bodyPr>
          <a:lstStyle/>
          <a:p>
            <a:r>
              <a:rPr lang="tr-TR" sz="2800" dirty="0" smtClean="0"/>
              <a:t>BUGÜNE KADAR NELER YAPILDI? </a:t>
            </a:r>
            <a:r>
              <a:rPr lang="tr-TR" sz="1800" dirty="0" smtClean="0"/>
              <a:t>(</a:t>
            </a:r>
            <a:r>
              <a:rPr lang="tr-TR" sz="1800" dirty="0" err="1" smtClean="0"/>
              <a:t>dİlek</a:t>
            </a:r>
            <a:r>
              <a:rPr lang="tr-TR" sz="1800" dirty="0" smtClean="0"/>
              <a:t> ışık İle yapılan yazışmalardan </a:t>
            </a:r>
            <a:r>
              <a:rPr lang="tr-TR" sz="1800" dirty="0" err="1" smtClean="0"/>
              <a:t>bİrkaçı</a:t>
            </a:r>
            <a:r>
              <a:rPr lang="tr-TR" sz="1800" dirty="0" smtClean="0"/>
              <a:t>)</a:t>
            </a:r>
            <a:endParaRPr lang="tr-TR" sz="18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5075" y="404383"/>
            <a:ext cx="10152185" cy="362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008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5417" y="-128954"/>
            <a:ext cx="9905998" cy="996461"/>
          </a:xfrm>
        </p:spPr>
        <p:txBody>
          <a:bodyPr>
            <a:noAutofit/>
          </a:bodyPr>
          <a:lstStyle/>
          <a:p>
            <a:r>
              <a:rPr lang="tr-TR" sz="2800" dirty="0" smtClean="0"/>
              <a:t/>
            </a:r>
            <a:br>
              <a:rPr lang="tr-TR" sz="2800" dirty="0" smtClean="0"/>
            </a:br>
            <a:r>
              <a:rPr lang="tr-TR" sz="2800" dirty="0" smtClean="0"/>
              <a:t>BUGÜNE KADAR NELER YAPILDI</a:t>
            </a:r>
            <a:r>
              <a:rPr lang="tr-TR" sz="2800" dirty="0"/>
              <a:t>? </a:t>
            </a:r>
            <a:r>
              <a:rPr lang="tr-TR" sz="1800" dirty="0"/>
              <a:t>(</a:t>
            </a:r>
            <a:r>
              <a:rPr lang="tr-TR" sz="1800" dirty="0" err="1"/>
              <a:t>dİlek</a:t>
            </a:r>
            <a:r>
              <a:rPr lang="tr-TR" sz="1800" dirty="0"/>
              <a:t> ışık </a:t>
            </a:r>
            <a:r>
              <a:rPr lang="tr-TR" sz="1800" dirty="0" smtClean="0"/>
              <a:t>İle </a:t>
            </a:r>
            <a:r>
              <a:rPr lang="tr-TR" sz="1800" dirty="0"/>
              <a:t>yapılan yazışmalardan </a:t>
            </a:r>
            <a:r>
              <a:rPr lang="tr-TR" sz="1800" dirty="0" err="1" smtClean="0"/>
              <a:t>bİrkaçı</a:t>
            </a:r>
            <a:r>
              <a:rPr lang="tr-TR" sz="1800" dirty="0"/>
              <a:t>)</a:t>
            </a: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138" y="1361733"/>
            <a:ext cx="9906000" cy="311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38" y="4477809"/>
            <a:ext cx="9906000" cy="148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07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0"/>
            <a:ext cx="9905998" cy="1478570"/>
          </a:xfrm>
        </p:spPr>
        <p:txBody>
          <a:bodyPr/>
          <a:lstStyle/>
          <a:p>
            <a:r>
              <a:rPr lang="tr-TR" dirty="0" smtClean="0"/>
              <a:t>BUGÜNE KADAR NELER YAPILDI?</a:t>
            </a:r>
            <a:endParaRPr lang="tr-TR" dirty="0"/>
          </a:p>
        </p:txBody>
      </p:sp>
      <p:sp>
        <p:nvSpPr>
          <p:cNvPr id="3" name="İçerik Yer Tutucusu 2"/>
          <p:cNvSpPr>
            <a:spLocks noGrp="1"/>
          </p:cNvSpPr>
          <p:nvPr>
            <p:ph idx="1"/>
          </p:nvPr>
        </p:nvSpPr>
        <p:spPr>
          <a:xfrm>
            <a:off x="1141412" y="1478569"/>
            <a:ext cx="9905999" cy="5379431"/>
          </a:xfrm>
        </p:spPr>
        <p:txBody>
          <a:bodyPr>
            <a:normAutofit lnSpcReduction="10000"/>
          </a:bodyPr>
          <a:lstStyle/>
          <a:p>
            <a:r>
              <a:rPr lang="tr-TR" sz="2800" dirty="0" smtClean="0"/>
              <a:t>Dr</a:t>
            </a:r>
            <a:r>
              <a:rPr lang="tr-TR" sz="2800" dirty="0"/>
              <a:t>. Dilek </a:t>
            </a:r>
            <a:r>
              <a:rPr lang="tr-TR" sz="2800" dirty="0" smtClean="0"/>
              <a:t>Işık’ın arzusu ve bizim 16-17 yıldır gerçekleştirmek istediğimiz bu görev, iş yoğunluğu ve personel eksikliği gerekçeleriyle yıllarca ertelenmek durumunda kaldı.</a:t>
            </a:r>
          </a:p>
          <a:p>
            <a:pPr lvl="1"/>
            <a:r>
              <a:rPr lang="tr-TR" dirty="0" smtClean="0"/>
              <a:t>Kütüphanemizin tüm birimlerindeki iş yükü, </a:t>
            </a:r>
          </a:p>
          <a:p>
            <a:pPr lvl="1"/>
            <a:r>
              <a:rPr lang="tr-TR" dirty="0" smtClean="0"/>
              <a:t>Bilgi okuryazarlığı eğitiminin referans kütüphanecileri tarafından verilmesinin gerekliliği, ancak açık ofis olmasının getirdiği kısıtlar nedeniyle meslektaşlarımızın kütüphaneciliğin farklı dallarında görev almak istemeleri,</a:t>
            </a:r>
          </a:p>
          <a:p>
            <a:pPr lvl="1"/>
            <a:r>
              <a:rPr lang="tr-TR" dirty="0" smtClean="0"/>
              <a:t>Bilgi okuryazarlığı eğitiminin artı yük olarak değerlendirilmesi gibi nedenlerle, yıllar içerisinde ihtiyaçlar doğrultusunda kurulan </a:t>
            </a:r>
            <a:r>
              <a:rPr lang="tr-TR" dirty="0"/>
              <a:t>kullanıcı eğitimi </a:t>
            </a:r>
            <a:r>
              <a:rPr lang="tr-TR" dirty="0" smtClean="0"/>
              <a:t>gruplarının bir türlü sürekli hale getirilememesi, içinde bulunduğumuz durumun asli nedenleridir.</a:t>
            </a:r>
          </a:p>
          <a:p>
            <a:endParaRPr lang="tr-TR" sz="2800" dirty="0" smtClean="0"/>
          </a:p>
          <a:p>
            <a:pPr marL="0" indent="0">
              <a:buNone/>
            </a:pPr>
            <a:endParaRPr lang="tr-TR" sz="2800" dirty="0" smtClean="0"/>
          </a:p>
        </p:txBody>
      </p:sp>
    </p:spTree>
    <p:extLst>
      <p:ext uri="{BB962C8B-B14F-4D97-AF65-F5344CB8AC3E}">
        <p14:creationId xmlns:p14="http://schemas.microsoft.com/office/powerpoint/2010/main" val="694501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BUGÜNE KADAR NELER YAPILDI?</a:t>
            </a:r>
            <a:endParaRPr lang="tr-TR" dirty="0"/>
          </a:p>
        </p:txBody>
      </p:sp>
      <p:sp>
        <p:nvSpPr>
          <p:cNvPr id="3" name="İçerik Yer Tutucusu 2"/>
          <p:cNvSpPr>
            <a:spLocks noGrp="1"/>
          </p:cNvSpPr>
          <p:nvPr>
            <p:ph idx="1"/>
          </p:nvPr>
        </p:nvSpPr>
        <p:spPr>
          <a:xfrm>
            <a:off x="1141412" y="1959029"/>
            <a:ext cx="9905999" cy="4608513"/>
          </a:xfrm>
        </p:spPr>
        <p:txBody>
          <a:bodyPr>
            <a:normAutofit fontScale="92500" lnSpcReduction="10000"/>
          </a:bodyPr>
          <a:lstStyle/>
          <a:p>
            <a:pPr marL="0" indent="0">
              <a:buNone/>
            </a:pPr>
            <a:r>
              <a:rPr lang="tr-TR" sz="2800" dirty="0" smtClean="0"/>
              <a:t>Ayrıca 2018 yılının Mart ayında Modern Diller Bölümü’nden Çiğdem Mekik ve aynı yılın Mayıs ayında aynı bölümden Sinem </a:t>
            </a:r>
            <a:r>
              <a:rPr lang="tr-TR" sz="2800" dirty="0" err="1" smtClean="0"/>
              <a:t>Bür</a:t>
            </a:r>
            <a:r>
              <a:rPr lang="tr-TR" sz="2800" dirty="0" smtClean="0"/>
              <a:t> hocalar ile telefon görüşmeleri ve yazışmalar yapıldı. </a:t>
            </a:r>
          </a:p>
          <a:p>
            <a:pPr marL="0" indent="0">
              <a:buNone/>
            </a:pPr>
            <a:r>
              <a:rPr lang="tr-TR" sz="2800" dirty="0" smtClean="0"/>
              <a:t>Her iki hoca da bilgi okuryazarlığı eğitiminin gerekli olduğunu ve Üniversitemizde akademik çalışma ve araştırma yürütmekte olan herkes için yararlı olacağını düşündüklerini, ancak bu çalışmaların </a:t>
            </a:r>
            <a:r>
              <a:rPr lang="tr-TR" sz="2800" dirty="0" err="1" smtClean="0"/>
              <a:t>Rektörük</a:t>
            </a:r>
            <a:r>
              <a:rPr lang="tr-TR" sz="2800" dirty="0" smtClean="0"/>
              <a:t> tarafından verilecek bir talimat doğrultusunda gerçekleştirilmesinin uygun olacağını düşündüklerini ilettiler.</a:t>
            </a:r>
          </a:p>
        </p:txBody>
      </p:sp>
    </p:spTree>
    <p:extLst>
      <p:ext uri="{BB962C8B-B14F-4D97-AF65-F5344CB8AC3E}">
        <p14:creationId xmlns:p14="http://schemas.microsoft.com/office/powerpoint/2010/main" val="133178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121023"/>
            <a:ext cx="9905998" cy="849854"/>
          </a:xfrm>
        </p:spPr>
        <p:txBody>
          <a:bodyPr>
            <a:normAutofit/>
          </a:bodyPr>
          <a:lstStyle/>
          <a:p>
            <a:pPr algn="ctr"/>
            <a:r>
              <a:rPr lang="tr-TR" sz="2000" dirty="0" smtClean="0"/>
              <a:t>ÖĞRETİM ELEMANLARI DERNEĞİ, ÖĞRETİM ÜYELERİ VE EĞİTİMSEN LİSTELERİNDE YAPILAN DUYURULARA GELEN GERİBİLDİRİMLER</a:t>
            </a:r>
            <a:endParaRPr lang="tr-TR" sz="2000" dirty="0"/>
          </a:p>
        </p:txBody>
      </p:sp>
      <p:sp>
        <p:nvSpPr>
          <p:cNvPr id="3" name="İçerik Yer Tutucusu 2"/>
          <p:cNvSpPr>
            <a:spLocks noGrp="1"/>
          </p:cNvSpPr>
          <p:nvPr>
            <p:ph idx="1"/>
          </p:nvPr>
        </p:nvSpPr>
        <p:spPr>
          <a:xfrm>
            <a:off x="1141412" y="1129552"/>
            <a:ext cx="9905999" cy="5728447"/>
          </a:xfrm>
        </p:spPr>
        <p:txBody>
          <a:bodyPr>
            <a:normAutofit/>
          </a:bodyPr>
          <a:lstStyle/>
          <a:p>
            <a:pPr lvl="1"/>
            <a:endParaRPr lang="tr-TR" dirty="0"/>
          </a:p>
          <a:p>
            <a:pPr algn="ctr"/>
            <a:endParaRPr lang="tr-TR" dirty="0" smtClean="0"/>
          </a:p>
          <a:p>
            <a:pPr marL="0" indent="0" algn="ctr">
              <a:buNone/>
            </a:pPr>
            <a:endParaRPr lang="tr-TR" dirty="0"/>
          </a:p>
          <a:p>
            <a:pPr marL="0" indent="0" algn="ctr">
              <a:buNone/>
            </a:pPr>
            <a:endParaRPr lang="tr-TR" dirty="0"/>
          </a:p>
        </p:txBody>
      </p:sp>
      <p:pic>
        <p:nvPicPr>
          <p:cNvPr id="4" name="Resim 3"/>
          <p:cNvPicPr>
            <a:picLocks noChangeAspect="1"/>
          </p:cNvPicPr>
          <p:nvPr/>
        </p:nvPicPr>
        <p:blipFill>
          <a:blip r:embed="rId2"/>
          <a:stretch>
            <a:fillRect/>
          </a:stretch>
        </p:blipFill>
        <p:spPr>
          <a:xfrm>
            <a:off x="1804094" y="970877"/>
            <a:ext cx="8584075" cy="5887122"/>
          </a:xfrm>
          <a:prstGeom prst="rect">
            <a:avLst/>
          </a:prstGeom>
        </p:spPr>
      </p:pic>
    </p:spTree>
    <p:extLst>
      <p:ext uri="{BB962C8B-B14F-4D97-AF65-F5344CB8AC3E}">
        <p14:creationId xmlns:p14="http://schemas.microsoft.com/office/powerpoint/2010/main" val="403637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0"/>
            <a:ext cx="9905998" cy="849854"/>
          </a:xfrm>
        </p:spPr>
        <p:txBody>
          <a:bodyPr>
            <a:normAutofit/>
          </a:bodyPr>
          <a:lstStyle/>
          <a:p>
            <a:pPr algn="ctr"/>
            <a:r>
              <a:rPr lang="tr-TR" sz="2000" dirty="0" smtClean="0"/>
              <a:t>ÖĞRETİM ELEMANLARI DERNEĞİ, ÖĞRETİM ÜYELERİ VE EĞİTİMSEN LİSTELERİNDE YAPILAN DUYURULARA GELEN GERİBİLDİRİMLER</a:t>
            </a:r>
            <a:endParaRPr lang="tr-TR" sz="2000" dirty="0"/>
          </a:p>
        </p:txBody>
      </p:sp>
      <p:sp>
        <p:nvSpPr>
          <p:cNvPr id="3" name="İçerik Yer Tutucusu 2"/>
          <p:cNvSpPr>
            <a:spLocks noGrp="1"/>
          </p:cNvSpPr>
          <p:nvPr>
            <p:ph idx="1"/>
          </p:nvPr>
        </p:nvSpPr>
        <p:spPr>
          <a:xfrm>
            <a:off x="1141412" y="1129552"/>
            <a:ext cx="9905999" cy="5728447"/>
          </a:xfrm>
        </p:spPr>
        <p:txBody>
          <a:bodyPr>
            <a:normAutofit/>
          </a:bodyPr>
          <a:lstStyle/>
          <a:p>
            <a:pPr lvl="1"/>
            <a:endParaRPr lang="tr-TR" dirty="0"/>
          </a:p>
          <a:p>
            <a:pPr algn="ctr"/>
            <a:endParaRPr lang="tr-TR" dirty="0" smtClean="0"/>
          </a:p>
          <a:p>
            <a:pPr marL="0" indent="0" algn="ctr">
              <a:buNone/>
            </a:pPr>
            <a:endParaRPr lang="tr-TR" dirty="0"/>
          </a:p>
          <a:p>
            <a:pPr marL="0" indent="0" algn="ctr">
              <a:buNone/>
            </a:pPr>
            <a:endParaRPr lang="tr-TR" dirty="0"/>
          </a:p>
        </p:txBody>
      </p:sp>
      <p:pic>
        <p:nvPicPr>
          <p:cNvPr id="5" name="Resim 4"/>
          <p:cNvPicPr>
            <a:picLocks noChangeAspect="1"/>
          </p:cNvPicPr>
          <p:nvPr/>
        </p:nvPicPr>
        <p:blipFill>
          <a:blip r:embed="rId2"/>
          <a:stretch>
            <a:fillRect/>
          </a:stretch>
        </p:blipFill>
        <p:spPr>
          <a:xfrm>
            <a:off x="1420008" y="819150"/>
            <a:ext cx="9627401" cy="6038850"/>
          </a:xfrm>
          <a:prstGeom prst="rect">
            <a:avLst/>
          </a:prstGeom>
        </p:spPr>
      </p:pic>
    </p:spTree>
    <p:extLst>
      <p:ext uri="{BB962C8B-B14F-4D97-AF65-F5344CB8AC3E}">
        <p14:creationId xmlns:p14="http://schemas.microsoft.com/office/powerpoint/2010/main" val="285118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378839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1824606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2275735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986286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NEDEN ZORUNLU?</a:t>
            </a:r>
            <a:endParaRPr lang="tr-TR" dirty="0"/>
          </a:p>
        </p:txBody>
      </p:sp>
      <p:sp>
        <p:nvSpPr>
          <p:cNvPr id="3" name="İçerik Yer Tutucusu 2"/>
          <p:cNvSpPr>
            <a:spLocks noGrp="1"/>
          </p:cNvSpPr>
          <p:nvPr>
            <p:ph idx="1"/>
          </p:nvPr>
        </p:nvSpPr>
        <p:spPr/>
        <p:txBody>
          <a:bodyPr/>
          <a:lstStyle/>
          <a:p>
            <a:pPr marL="0" indent="0">
              <a:buNone/>
            </a:pPr>
            <a:endParaRPr lang="tr-TR" dirty="0"/>
          </a:p>
          <a:p>
            <a:r>
              <a:rPr lang="tr-TR" dirty="0" smtClean="0"/>
              <a:t>Times </a:t>
            </a:r>
            <a:r>
              <a:rPr lang="tr-TR" dirty="0" err="1" smtClean="0"/>
              <a:t>Higher</a:t>
            </a:r>
            <a:r>
              <a:rPr lang="tr-TR" dirty="0" smtClean="0"/>
              <a:t> </a:t>
            </a:r>
            <a:r>
              <a:rPr lang="tr-TR" dirty="0" err="1" smtClean="0"/>
              <a:t>Education</a:t>
            </a:r>
            <a:r>
              <a:rPr lang="tr-TR" dirty="0" smtClean="0"/>
              <a:t> vb. uluslararası </a:t>
            </a:r>
            <a:r>
              <a:rPr lang="tr-TR" dirty="0"/>
              <a:t>d</a:t>
            </a:r>
            <a:r>
              <a:rPr lang="tr-TR" dirty="0" smtClean="0"/>
              <a:t>eğerlendirme kuruluşlarınca yapılan akademik sıralamalarda Üniversitemizin ilk 50 sırada yer almasını sağlamak için ZORUNLU!</a:t>
            </a:r>
          </a:p>
          <a:p>
            <a:pPr marL="0" indent="0" algn="ctr">
              <a:buNone/>
            </a:pPr>
            <a:r>
              <a:rPr lang="tr-TR" sz="4400" u="sng" dirty="0" smtClean="0">
                <a:hlinkClick r:id="rId2"/>
              </a:rPr>
              <a:t>THE</a:t>
            </a:r>
            <a:r>
              <a:rPr lang="tr-TR" u="sng" dirty="0" smtClean="0">
                <a:hlinkClick r:id="rId2"/>
              </a:rPr>
              <a:t> World </a:t>
            </a:r>
            <a:r>
              <a:rPr lang="tr-TR" u="sng" dirty="0" err="1" smtClean="0">
                <a:hlinkClick r:id="rId2"/>
              </a:rPr>
              <a:t>University</a:t>
            </a:r>
            <a:r>
              <a:rPr lang="tr-TR" u="sng" dirty="0" smtClean="0">
                <a:hlinkClick r:id="rId2"/>
              </a:rPr>
              <a:t> </a:t>
            </a:r>
            <a:r>
              <a:rPr lang="tr-TR" u="sng" dirty="0" err="1" smtClean="0">
                <a:hlinkClick r:id="rId2"/>
              </a:rPr>
              <a:t>Rankings</a:t>
            </a:r>
            <a:endParaRPr lang="tr-TR" u="sng" dirty="0" smtClean="0">
              <a:hlinkClick r:id="rId2"/>
            </a:endParaRPr>
          </a:p>
        </p:txBody>
      </p:sp>
    </p:spTree>
    <p:extLst>
      <p:ext uri="{BB962C8B-B14F-4D97-AF65-F5344CB8AC3E}">
        <p14:creationId xmlns:p14="http://schemas.microsoft.com/office/powerpoint/2010/main" val="3636860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3984444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0"/>
            <a:ext cx="9905998" cy="849854"/>
          </a:xfrm>
        </p:spPr>
        <p:txBody>
          <a:bodyPr>
            <a:normAutofit/>
          </a:bodyPr>
          <a:lstStyle/>
          <a:p>
            <a:pPr algn="ctr"/>
            <a:r>
              <a:rPr lang="tr-TR" sz="2000" dirty="0" smtClean="0"/>
              <a:t>ÖĞRETİM ELEMANLARI DERNEĞİ, ÖĞRETİM ÜYELERİ VE EĞİTİMSEN LİSTELERİNDE YAPILAN DUYURULARA GELEN GERİBİLDİRİMLER</a:t>
            </a:r>
            <a:endParaRPr lang="tr-TR" sz="2000" dirty="0"/>
          </a:p>
        </p:txBody>
      </p:sp>
      <p:sp>
        <p:nvSpPr>
          <p:cNvPr id="3" name="İçerik Yer Tutucusu 2"/>
          <p:cNvSpPr>
            <a:spLocks noGrp="1"/>
          </p:cNvSpPr>
          <p:nvPr>
            <p:ph idx="1"/>
          </p:nvPr>
        </p:nvSpPr>
        <p:spPr>
          <a:xfrm>
            <a:off x="1141412" y="1129552"/>
            <a:ext cx="9905999" cy="5728447"/>
          </a:xfrm>
        </p:spPr>
        <p:txBody>
          <a:bodyPr>
            <a:normAutofit/>
          </a:bodyPr>
          <a:lstStyle/>
          <a:p>
            <a:pPr lvl="1"/>
            <a:endParaRPr lang="tr-TR" dirty="0"/>
          </a:p>
          <a:p>
            <a:pPr algn="ctr"/>
            <a:endParaRPr lang="tr-TR" dirty="0" smtClean="0"/>
          </a:p>
          <a:p>
            <a:pPr marL="0" indent="0" algn="ctr">
              <a:buNone/>
            </a:pPr>
            <a:endParaRPr lang="tr-TR" dirty="0"/>
          </a:p>
          <a:p>
            <a:pPr marL="0" indent="0" algn="ctr">
              <a:buNone/>
            </a:pPr>
            <a:endParaRPr lang="tr-TR" dirty="0"/>
          </a:p>
        </p:txBody>
      </p:sp>
      <p:pic>
        <p:nvPicPr>
          <p:cNvPr id="6" name="Resim 5"/>
          <p:cNvPicPr>
            <a:picLocks noChangeAspect="1"/>
          </p:cNvPicPr>
          <p:nvPr/>
        </p:nvPicPr>
        <p:blipFill>
          <a:blip r:embed="rId2"/>
          <a:stretch>
            <a:fillRect/>
          </a:stretch>
        </p:blipFill>
        <p:spPr>
          <a:xfrm>
            <a:off x="935915" y="849854"/>
            <a:ext cx="10370372" cy="6008145"/>
          </a:xfrm>
          <a:prstGeom prst="rect">
            <a:avLst/>
          </a:prstGeom>
        </p:spPr>
      </p:pic>
    </p:spTree>
    <p:extLst>
      <p:ext uri="{BB962C8B-B14F-4D97-AF65-F5344CB8AC3E}">
        <p14:creationId xmlns:p14="http://schemas.microsoft.com/office/powerpoint/2010/main" val="3813163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69723" y="908056"/>
            <a:ext cx="10951285" cy="5749962"/>
          </a:xfrm>
          <a:prstGeom prst="rect">
            <a:avLst/>
          </a:prstGeom>
        </p:spPr>
      </p:pic>
      <p:sp>
        <p:nvSpPr>
          <p:cNvPr id="5" name="Unvan 1"/>
          <p:cNvSpPr>
            <a:spLocks noGrp="1"/>
          </p:cNvSpPr>
          <p:nvPr>
            <p:ph type="title"/>
          </p:nvPr>
        </p:nvSpPr>
        <p:spPr>
          <a:xfrm>
            <a:off x="1141414" y="0"/>
            <a:ext cx="9905998" cy="796066"/>
          </a:xfrm>
        </p:spPr>
        <p:txBody>
          <a:bodyPr>
            <a:normAutofit/>
          </a:bodyPr>
          <a:lstStyle/>
          <a:p>
            <a:pPr algn="ctr"/>
            <a:r>
              <a:rPr lang="tr-TR" sz="2000" dirty="0" smtClean="0"/>
              <a:t>ÖĞRETİM ELEMANLARI DERNEĞİ, ÖĞRETİM ÜYELERİ VE EĞİTİMSEN LİSTELERİNDE YAPILAN DUYURULARA GELEN GERİBİLDİRİMLER</a:t>
            </a:r>
            <a:endParaRPr lang="tr-TR" sz="2000" dirty="0"/>
          </a:p>
        </p:txBody>
      </p:sp>
    </p:spTree>
    <p:extLst>
      <p:ext uri="{BB962C8B-B14F-4D97-AF65-F5344CB8AC3E}">
        <p14:creationId xmlns:p14="http://schemas.microsoft.com/office/powerpoint/2010/main" val="4196058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1074" y="808892"/>
            <a:ext cx="9905998" cy="1195754"/>
          </a:xfrm>
        </p:spPr>
        <p:txBody>
          <a:bodyPr>
            <a:normAutofit/>
          </a:bodyPr>
          <a:lstStyle/>
          <a:p>
            <a:pPr algn="ctr"/>
            <a:r>
              <a:rPr lang="tr-TR" sz="2200" dirty="0" smtClean="0"/>
              <a:t>ÖĞRETİM ELEMANLARI DERNEĞİ, ÖĞRETİM ÜYELERİ VE EĞİTİMSEN LİSTELERİNDE </a:t>
            </a:r>
            <a:br>
              <a:rPr lang="tr-TR" sz="2200" dirty="0" smtClean="0"/>
            </a:br>
            <a:r>
              <a:rPr lang="tr-TR" sz="2200" dirty="0" smtClean="0"/>
              <a:t>YAPILAN DUYURULARA GELEN GERİBİLDİRİMLER</a:t>
            </a:r>
            <a:endParaRPr lang="tr-TR" sz="2200" dirty="0"/>
          </a:p>
        </p:txBody>
      </p:sp>
      <p:sp>
        <p:nvSpPr>
          <p:cNvPr id="3" name="İçerik Yer Tutucusu 2"/>
          <p:cNvSpPr>
            <a:spLocks noGrp="1"/>
          </p:cNvSpPr>
          <p:nvPr>
            <p:ph idx="1"/>
          </p:nvPr>
        </p:nvSpPr>
        <p:spPr>
          <a:xfrm>
            <a:off x="1141412" y="2332892"/>
            <a:ext cx="9905999" cy="2579077"/>
          </a:xfrm>
        </p:spPr>
        <p:txBody>
          <a:bodyPr>
            <a:normAutofit/>
          </a:bodyPr>
          <a:lstStyle/>
          <a:p>
            <a:pPr lvl="1"/>
            <a:endParaRPr lang="tr-TR" dirty="0"/>
          </a:p>
          <a:p>
            <a:pPr marL="0" indent="0">
              <a:buNone/>
            </a:pPr>
            <a:r>
              <a:rPr lang="tr-TR" dirty="0" smtClean="0"/>
              <a:t>Dokuz öğretim üyesinden konuyu önemsedikleri ve toplantıya katılmayı istedikleri halde iş yoğunlukları ya da şehir dışında bulunmaları nedeniyle katılamayacaklarına </a:t>
            </a:r>
            <a:r>
              <a:rPr lang="tr-TR" dirty="0"/>
              <a:t>dair </a:t>
            </a:r>
            <a:r>
              <a:rPr lang="tr-TR" dirty="0" smtClean="0"/>
              <a:t>destekleyici </a:t>
            </a:r>
            <a:r>
              <a:rPr lang="tr-TR" dirty="0"/>
              <a:t>ve motive </a:t>
            </a:r>
            <a:r>
              <a:rPr lang="tr-TR" dirty="0" smtClean="0"/>
              <a:t>edici yazılı yanıtlar geldi. </a:t>
            </a:r>
          </a:p>
          <a:p>
            <a:pPr marL="0" indent="0" algn="ctr">
              <a:buNone/>
            </a:pPr>
            <a:endParaRPr lang="tr-TR" dirty="0"/>
          </a:p>
          <a:p>
            <a:pPr marL="0" indent="0" algn="ctr">
              <a:buNone/>
            </a:pPr>
            <a:endParaRPr lang="tr-TR" dirty="0"/>
          </a:p>
        </p:txBody>
      </p:sp>
    </p:spTree>
    <p:extLst>
      <p:ext uri="{BB962C8B-B14F-4D97-AF65-F5344CB8AC3E}">
        <p14:creationId xmlns:p14="http://schemas.microsoft.com/office/powerpoint/2010/main" val="658667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1751" y="490714"/>
            <a:ext cx="9905998" cy="849854"/>
          </a:xfrm>
        </p:spPr>
        <p:txBody>
          <a:bodyPr/>
          <a:lstStyle/>
          <a:p>
            <a:r>
              <a:rPr lang="tr-TR" dirty="0" smtClean="0"/>
              <a:t>NE YAPMALI?</a:t>
            </a:r>
            <a:endParaRPr lang="tr-TR" dirty="0"/>
          </a:p>
        </p:txBody>
      </p:sp>
      <p:sp>
        <p:nvSpPr>
          <p:cNvPr id="3" name="İçerik Yer Tutucusu 2"/>
          <p:cNvSpPr>
            <a:spLocks noGrp="1"/>
          </p:cNvSpPr>
          <p:nvPr>
            <p:ph idx="1"/>
          </p:nvPr>
        </p:nvSpPr>
        <p:spPr>
          <a:xfrm>
            <a:off x="1129689" y="1406769"/>
            <a:ext cx="9905999" cy="5451231"/>
          </a:xfrm>
        </p:spPr>
        <p:txBody>
          <a:bodyPr>
            <a:normAutofit fontScale="70000" lnSpcReduction="20000"/>
          </a:bodyPr>
          <a:lstStyle/>
          <a:p>
            <a:pPr marL="0" indent="0" algn="ctr">
              <a:buNone/>
            </a:pPr>
            <a:r>
              <a:rPr lang="tr-TR" sz="3400" dirty="0"/>
              <a:t>Üniversitemizde öğrencilerin ve araştırmacıların </a:t>
            </a:r>
          </a:p>
          <a:p>
            <a:pPr marL="0" indent="0" algn="ctr">
              <a:buNone/>
            </a:pPr>
            <a:r>
              <a:rPr lang="tr-TR" sz="3400" dirty="0"/>
              <a:t>bilgi arama becerilerini geliştirmek üzere;</a:t>
            </a:r>
          </a:p>
          <a:p>
            <a:pPr marL="514350" indent="-514350" algn="ctr">
              <a:buFont typeface="+mj-lt"/>
              <a:buAutoNum type="arabicPeriod"/>
            </a:pPr>
            <a:r>
              <a:rPr lang="tr-TR" sz="2800" dirty="0" smtClean="0"/>
              <a:t>Tüm öğretim elemanları Üniversitemizin üst yönetimine bu eğitimlerin kütüphaneciler tarafından verilmesi gerektiği ile ilgili görüş bildirmeli ve bunu talep etmeli,</a:t>
            </a:r>
            <a:endParaRPr lang="tr-TR" sz="2800" dirty="0"/>
          </a:p>
          <a:p>
            <a:pPr marL="514350" indent="-514350" algn="ctr">
              <a:buFont typeface="+mj-lt"/>
              <a:buAutoNum type="arabicPeriod"/>
            </a:pPr>
            <a:r>
              <a:rPr lang="tr-TR" sz="2800" dirty="0" smtClean="0"/>
              <a:t>Öğretim elemanları ve kütüphaneciler işbirliği yapmalı</a:t>
            </a:r>
            <a:r>
              <a:rPr lang="tr-TR" dirty="0" smtClean="0"/>
              <a:t>,</a:t>
            </a:r>
          </a:p>
          <a:p>
            <a:pPr marL="514350" indent="-514350" algn="ctr">
              <a:buFont typeface="+mj-lt"/>
              <a:buAutoNum type="arabicPeriod"/>
            </a:pPr>
            <a:r>
              <a:rPr lang="tr-TR" sz="2900" dirty="0" smtClean="0"/>
              <a:t>Kütüphaneciler </a:t>
            </a:r>
            <a:r>
              <a:rPr lang="tr-TR" sz="4000" dirty="0"/>
              <a:t>bilgi </a:t>
            </a:r>
            <a:r>
              <a:rPr lang="tr-TR" sz="4000" dirty="0" smtClean="0"/>
              <a:t>okuryazarlığı </a:t>
            </a:r>
            <a:r>
              <a:rPr lang="tr-TR" sz="2800" dirty="0"/>
              <a:t>konusunda</a:t>
            </a:r>
            <a:r>
              <a:rPr lang="tr-TR" sz="3200" dirty="0" smtClean="0"/>
              <a:t> </a:t>
            </a:r>
            <a:r>
              <a:rPr lang="tr-TR" sz="2900" dirty="0" smtClean="0"/>
              <a:t>bilgi ve becerilerini geliştirerek lisans eğitiminde yer alan </a:t>
            </a:r>
            <a:r>
              <a:rPr lang="tr-TR" sz="4000" dirty="0"/>
              <a:t>Araştırma Yöntemleri</a:t>
            </a:r>
            <a:r>
              <a:rPr lang="tr-TR" sz="4000" dirty="0" smtClean="0"/>
              <a:t> </a:t>
            </a:r>
            <a:r>
              <a:rPr lang="tr-TR" sz="2900" dirty="0" smtClean="0"/>
              <a:t>ile </a:t>
            </a:r>
          </a:p>
          <a:p>
            <a:pPr marL="0" indent="0" algn="ctr">
              <a:buNone/>
            </a:pPr>
            <a:r>
              <a:rPr lang="tr-TR" sz="2900" dirty="0" smtClean="0"/>
              <a:t>lisansüstü eğitimde yer alan</a:t>
            </a:r>
            <a:r>
              <a:rPr lang="tr-TR" sz="4000" dirty="0" smtClean="0"/>
              <a:t> Araştırma Yöntemleri ve Etik</a:t>
            </a:r>
            <a:endParaRPr lang="tr-TR" sz="2900" dirty="0"/>
          </a:p>
          <a:p>
            <a:pPr marL="0" indent="0" algn="ctr">
              <a:buNone/>
            </a:pPr>
            <a:r>
              <a:rPr lang="tr-TR" sz="2900" u="sng" dirty="0"/>
              <a:t>derslerinin </a:t>
            </a:r>
            <a:r>
              <a:rPr lang="tr-TR" sz="2900" u="sng" dirty="0" smtClean="0"/>
              <a:t>b</a:t>
            </a:r>
            <a:r>
              <a:rPr lang="tr-TR" sz="3400" u="sng" dirty="0" smtClean="0"/>
              <a:t>ilgi okuryazarlığı</a:t>
            </a:r>
            <a:r>
              <a:rPr lang="tr-TR" sz="2900" u="sng" dirty="0" smtClean="0"/>
              <a:t> </a:t>
            </a:r>
            <a:r>
              <a:rPr lang="tr-TR" sz="2900" u="sng" dirty="0"/>
              <a:t>ile ilgili </a:t>
            </a:r>
            <a:r>
              <a:rPr lang="tr-TR" sz="2900" u="sng" dirty="0" smtClean="0"/>
              <a:t>haftalarında gerekli bilgileri öğrencilere aktarmalı, uygulama ve küçük sınavlar vererek bunları değerlendirmeliler. </a:t>
            </a:r>
          </a:p>
          <a:p>
            <a:pPr marL="457200" lvl="1" indent="0">
              <a:buNone/>
            </a:pPr>
            <a:endParaRPr lang="tr-TR" dirty="0"/>
          </a:p>
          <a:p>
            <a:pPr algn="ctr"/>
            <a:endParaRPr lang="tr-TR" dirty="0" smtClean="0"/>
          </a:p>
          <a:p>
            <a:pPr marL="0" indent="0" algn="ctr">
              <a:buNone/>
            </a:pPr>
            <a:endParaRPr lang="tr-TR" dirty="0"/>
          </a:p>
          <a:p>
            <a:pPr marL="0" indent="0" algn="ctr">
              <a:buNone/>
            </a:pPr>
            <a:endParaRPr lang="tr-TR" dirty="0"/>
          </a:p>
        </p:txBody>
      </p:sp>
    </p:spTree>
    <p:extLst>
      <p:ext uri="{BB962C8B-B14F-4D97-AF65-F5344CB8AC3E}">
        <p14:creationId xmlns:p14="http://schemas.microsoft.com/office/powerpoint/2010/main" val="42648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1128220"/>
          </a:xfrm>
        </p:spPr>
        <p:txBody>
          <a:bodyPr/>
          <a:lstStyle/>
          <a:p>
            <a:r>
              <a:rPr lang="tr-TR" dirty="0" smtClean="0"/>
              <a:t>TEŞEKKÜR</a:t>
            </a:r>
            <a:endParaRPr lang="tr-TR" dirty="0"/>
          </a:p>
        </p:txBody>
      </p:sp>
      <p:sp>
        <p:nvSpPr>
          <p:cNvPr id="3" name="İçerik Yer Tutucusu 2"/>
          <p:cNvSpPr>
            <a:spLocks noGrp="1"/>
          </p:cNvSpPr>
          <p:nvPr>
            <p:ph idx="1"/>
          </p:nvPr>
        </p:nvSpPr>
        <p:spPr>
          <a:xfrm>
            <a:off x="1141412" y="1887415"/>
            <a:ext cx="9905999" cy="3903786"/>
          </a:xfrm>
        </p:spPr>
        <p:txBody>
          <a:bodyPr>
            <a:normAutofit fontScale="85000" lnSpcReduction="20000"/>
          </a:bodyPr>
          <a:lstStyle/>
          <a:p>
            <a:pPr marL="0" indent="0">
              <a:buNone/>
            </a:pPr>
            <a:r>
              <a:rPr lang="tr-TR" dirty="0"/>
              <a:t>Ortadoğu Teknik Üniversitesi’ni ve Türkiye’yi ileri taşımayı temel </a:t>
            </a:r>
            <a:r>
              <a:rPr lang="tr-TR" dirty="0" smtClean="0"/>
              <a:t>alarak, </a:t>
            </a:r>
            <a:r>
              <a:rPr lang="tr-TR" dirty="0"/>
              <a:t>iyi uygulamalar ve kütüphanecilik mesleğinin standartları ışığında </a:t>
            </a:r>
            <a:r>
              <a:rPr lang="tr-TR" dirty="0" smtClean="0"/>
              <a:t>dayanışma ve işbirliği zihniyetiyle </a:t>
            </a:r>
            <a:r>
              <a:rPr lang="tr-TR" dirty="0"/>
              <a:t>hareket </a:t>
            </a:r>
            <a:r>
              <a:rPr lang="tr-TR" dirty="0" smtClean="0"/>
              <a:t>edebileceğimizi düşündüğümüz bu konuda deneyim</a:t>
            </a:r>
            <a:r>
              <a:rPr lang="tr-TR" smtClean="0"/>
              <a:t>, düşünce </a:t>
            </a:r>
            <a:r>
              <a:rPr lang="tr-TR" dirty="0" smtClean="0"/>
              <a:t>ve görüşlerinizi paylaşmanızı diler, hepinize ayrı ayrı teşekkür ederiz.</a:t>
            </a:r>
          </a:p>
          <a:p>
            <a:pPr marL="0" indent="0">
              <a:buNone/>
            </a:pPr>
            <a:r>
              <a:rPr lang="tr-TR" dirty="0" smtClean="0"/>
              <a:t>Saygıyla,</a:t>
            </a:r>
          </a:p>
          <a:p>
            <a:pPr marL="0" indent="0">
              <a:buNone/>
            </a:pPr>
            <a:r>
              <a:rPr lang="tr-TR" dirty="0" smtClean="0"/>
              <a:t>Hale Uysal</a:t>
            </a:r>
            <a:br>
              <a:rPr lang="tr-TR" dirty="0" smtClean="0"/>
            </a:br>
            <a:r>
              <a:rPr lang="tr-TR" dirty="0" smtClean="0"/>
              <a:t>Kütüphaneci</a:t>
            </a:r>
            <a:br>
              <a:rPr lang="tr-TR" dirty="0" smtClean="0"/>
            </a:br>
            <a:r>
              <a:rPr lang="tr-TR" dirty="0" smtClean="0">
                <a:hlinkClick r:id="rId2"/>
              </a:rPr>
              <a:t>hale@metu.edu.tr</a:t>
            </a:r>
            <a:r>
              <a:rPr lang="tr-TR" dirty="0" smtClean="0"/>
              <a:t> </a:t>
            </a:r>
            <a:br>
              <a:rPr lang="tr-TR" dirty="0" smtClean="0"/>
            </a:br>
            <a:r>
              <a:rPr lang="tr-TR" dirty="0" smtClean="0">
                <a:hlinkClick r:id="rId3"/>
              </a:rPr>
              <a:t>lib-hot-line@metu.edu.tr</a:t>
            </a:r>
            <a:endParaRPr lang="tr-TR" dirty="0" smtClean="0"/>
          </a:p>
          <a:p>
            <a:pPr marL="0" indent="0">
              <a:buNone/>
            </a:pPr>
            <a:r>
              <a:rPr lang="tr-TR" dirty="0" smtClean="0"/>
              <a:t>03122102793 </a:t>
            </a:r>
            <a:endParaRPr lang="tr-TR" dirty="0"/>
          </a:p>
        </p:txBody>
      </p:sp>
    </p:spTree>
    <p:extLst>
      <p:ext uri="{BB962C8B-B14F-4D97-AF65-F5344CB8AC3E}">
        <p14:creationId xmlns:p14="http://schemas.microsoft.com/office/powerpoint/2010/main" val="10616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3040458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3186346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151842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2000" y="-857250"/>
            <a:ext cx="13716000" cy="8572500"/>
          </a:xfrm>
          <a:prstGeom prst="rect">
            <a:avLst/>
          </a:prstGeom>
        </p:spPr>
      </p:pic>
    </p:spTree>
    <p:extLst>
      <p:ext uri="{BB962C8B-B14F-4D97-AF65-F5344CB8AC3E}">
        <p14:creationId xmlns:p14="http://schemas.microsoft.com/office/powerpoint/2010/main" val="62410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BUGÜNE KADAR NELER YAPILDI?</a:t>
            </a:r>
            <a:endParaRPr lang="tr-TR" dirty="0"/>
          </a:p>
        </p:txBody>
      </p:sp>
      <p:sp>
        <p:nvSpPr>
          <p:cNvPr id="3" name="İçerik Yer Tutucusu 2"/>
          <p:cNvSpPr>
            <a:spLocks noGrp="1"/>
          </p:cNvSpPr>
          <p:nvPr>
            <p:ph idx="1"/>
          </p:nvPr>
        </p:nvSpPr>
        <p:spPr/>
        <p:txBody>
          <a:bodyPr>
            <a:normAutofit/>
          </a:bodyPr>
          <a:lstStyle/>
          <a:p>
            <a:pPr marL="0" indent="0">
              <a:buNone/>
            </a:pPr>
            <a:r>
              <a:rPr lang="tr-TR" sz="3200" dirty="0" smtClean="0"/>
              <a:t>18 Ekim 2004 tarihinden bugüne kadar geçen yaklaşık </a:t>
            </a:r>
            <a:r>
              <a:rPr lang="tr-TR" sz="4000" b="1" dirty="0" smtClean="0"/>
              <a:t>15</a:t>
            </a:r>
            <a:r>
              <a:rPr lang="tr-TR" sz="3200" b="1" dirty="0" smtClean="0"/>
              <a:t> yıl içerisinde </a:t>
            </a:r>
            <a:r>
              <a:rPr lang="tr-TR" sz="3200" dirty="0" smtClean="0"/>
              <a:t>ODTÜ’de </a:t>
            </a:r>
            <a:r>
              <a:rPr lang="tr-TR" sz="3200" dirty="0"/>
              <a:t>lisans ve lisansüstü</a:t>
            </a:r>
            <a:r>
              <a:rPr lang="tr-TR" sz="3200" dirty="0" smtClean="0"/>
              <a:t> öğrenim gören </a:t>
            </a:r>
            <a:r>
              <a:rPr lang="tr-TR" sz="4400" b="1" u="sng" dirty="0" smtClean="0"/>
              <a:t>4444</a:t>
            </a:r>
            <a:r>
              <a:rPr lang="tr-TR" sz="3200" dirty="0" smtClean="0"/>
              <a:t> öğrenciye bilgi kaynaklarının kullanımına yönelik eğitim verildi.</a:t>
            </a:r>
          </a:p>
          <a:p>
            <a:pPr marL="0" indent="0">
              <a:buNone/>
            </a:pPr>
            <a:endParaRPr lang="tr-TR" sz="2800" dirty="0" smtClean="0"/>
          </a:p>
        </p:txBody>
      </p:sp>
    </p:spTree>
    <p:extLst>
      <p:ext uri="{BB962C8B-B14F-4D97-AF65-F5344CB8AC3E}">
        <p14:creationId xmlns:p14="http://schemas.microsoft.com/office/powerpoint/2010/main" val="254869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923310497"/>
              </p:ext>
            </p:extLst>
          </p:nvPr>
        </p:nvGraphicFramePr>
        <p:xfrm>
          <a:off x="1280160" y="-84303"/>
          <a:ext cx="9961584" cy="7036848"/>
        </p:xfrm>
        <a:graphic>
          <a:graphicData uri="http://schemas.openxmlformats.org/drawingml/2006/table">
            <a:tbl>
              <a:tblPr firstRow="1" firstCol="1" bandRow="1">
                <a:tableStyleId>{5C22544A-7EE6-4342-B048-85BDC9FD1C3A}</a:tableStyleId>
              </a:tblPr>
              <a:tblGrid>
                <a:gridCol w="2490396"/>
                <a:gridCol w="2490396"/>
                <a:gridCol w="2490396"/>
                <a:gridCol w="2490396"/>
              </a:tblGrid>
              <a:tr h="585686">
                <a:tc>
                  <a:txBody>
                    <a:bodyPr/>
                    <a:lstStyle/>
                    <a:p>
                      <a:pPr algn="ctr">
                        <a:lnSpc>
                          <a:spcPct val="107000"/>
                        </a:lnSpc>
                        <a:spcAft>
                          <a:spcPts val="0"/>
                        </a:spcAft>
                      </a:pPr>
                      <a:r>
                        <a:rPr lang="tr-TR" sz="1200" dirty="0">
                          <a:effectLst/>
                        </a:rPr>
                        <a:t> </a:t>
                      </a:r>
                    </a:p>
                    <a:p>
                      <a:pPr algn="ctr">
                        <a:lnSpc>
                          <a:spcPct val="107000"/>
                        </a:lnSpc>
                        <a:spcAft>
                          <a:spcPts val="0"/>
                        </a:spcAft>
                      </a:pPr>
                      <a:r>
                        <a:rPr lang="tr-TR" sz="1200" dirty="0">
                          <a:effectLst/>
                        </a:rPr>
                        <a:t>YIL</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1200" dirty="0">
                          <a:effectLst/>
                        </a:rPr>
                        <a:t> </a:t>
                      </a:r>
                    </a:p>
                    <a:p>
                      <a:pPr algn="ctr">
                        <a:lnSpc>
                          <a:spcPct val="107000"/>
                        </a:lnSpc>
                        <a:spcAft>
                          <a:spcPts val="0"/>
                        </a:spcAft>
                      </a:pPr>
                      <a:r>
                        <a:rPr lang="tr-TR" sz="1200" dirty="0">
                          <a:effectLst/>
                        </a:rPr>
                        <a:t>GRUP SAYISI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1200" dirty="0">
                          <a:effectLst/>
                        </a:rPr>
                        <a:t> </a:t>
                      </a:r>
                    </a:p>
                    <a:p>
                      <a:pPr algn="ctr">
                        <a:lnSpc>
                          <a:spcPct val="107000"/>
                        </a:lnSpc>
                        <a:spcAft>
                          <a:spcPts val="0"/>
                        </a:spcAft>
                      </a:pPr>
                      <a:r>
                        <a:rPr lang="tr-TR" sz="1200" dirty="0">
                          <a:effectLst/>
                        </a:rPr>
                        <a:t>KATILIMCI SAYISI</a:t>
                      </a:r>
                    </a:p>
                    <a:p>
                      <a:pPr algn="ctr">
                        <a:lnSpc>
                          <a:spcPct val="107000"/>
                        </a:lnSpc>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1200" dirty="0">
                          <a:effectLst/>
                        </a:rPr>
                        <a:t> </a:t>
                      </a:r>
                    </a:p>
                    <a:p>
                      <a:pPr algn="ctr">
                        <a:lnSpc>
                          <a:spcPct val="107000"/>
                        </a:lnSpc>
                        <a:spcAft>
                          <a:spcPts val="0"/>
                        </a:spcAft>
                      </a:pPr>
                      <a:r>
                        <a:rPr lang="tr-TR" sz="1200" dirty="0">
                          <a:effectLst/>
                        </a:rPr>
                        <a:t>NOT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2004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77</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2005</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l">
                        <a:lnSpc>
                          <a:spcPct val="107000"/>
                        </a:lnSpc>
                        <a:spcAft>
                          <a:spcPts val="0"/>
                        </a:spcAft>
                      </a:pPr>
                      <a:r>
                        <a:rPr lang="tr-TR" sz="800">
                          <a:effectLst/>
                        </a:rPr>
                        <a:t> </a:t>
                      </a:r>
                    </a:p>
                    <a:p>
                      <a:pPr algn="ctr">
                        <a:lnSpc>
                          <a:spcPct val="107000"/>
                        </a:lnSpc>
                        <a:spcAft>
                          <a:spcPts val="0"/>
                        </a:spcAft>
                      </a:pPr>
                      <a:r>
                        <a:rPr lang="tr-TR" sz="800">
                          <a:effectLst/>
                        </a:rPr>
                        <a:t>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149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2008</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133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2679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endParaRPr lang="tr-TR" sz="800" dirty="0" smtClean="0">
                        <a:effectLst/>
                      </a:endParaRPr>
                    </a:p>
                    <a:p>
                      <a:pPr algn="ctr">
                        <a:lnSpc>
                          <a:spcPct val="107000"/>
                        </a:lnSpc>
                        <a:spcAft>
                          <a:spcPts val="0"/>
                        </a:spcAft>
                      </a:pPr>
                      <a:r>
                        <a:rPr lang="tr-TR" sz="800" dirty="0" smtClean="0">
                          <a:effectLst/>
                        </a:rPr>
                        <a:t>ENG </a:t>
                      </a:r>
                      <a:r>
                        <a:rPr lang="tr-TR" sz="800" dirty="0">
                          <a:effectLst/>
                        </a:rPr>
                        <a:t>102 dersi kapsamında 2600 öğrenciye eğitim verilmiştir.</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2009</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145</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2010</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2</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50</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2011</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2012</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80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2013</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152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2014</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22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168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endParaRPr lang="tr-TR" sz="800" dirty="0" smtClean="0">
                        <a:effectLst/>
                      </a:endParaRPr>
                    </a:p>
                    <a:p>
                      <a:pPr algn="ctr">
                        <a:lnSpc>
                          <a:spcPct val="107000"/>
                        </a:lnSpc>
                        <a:spcAft>
                          <a:spcPts val="0"/>
                        </a:spcAft>
                      </a:pPr>
                      <a:r>
                        <a:rPr lang="tr-TR" sz="800" dirty="0" smtClean="0">
                          <a:effectLst/>
                        </a:rPr>
                        <a:t>19 </a:t>
                      </a:r>
                      <a:r>
                        <a:rPr lang="tr-TR" sz="800" dirty="0">
                          <a:effectLst/>
                        </a:rPr>
                        <a:t>gruba Kullanıcı Eğitimi Grubu üyeleri tarafından eğitim verilmiştir.</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2015</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168</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2016</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11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360</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2017</a:t>
                      </a:r>
                    </a:p>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8</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193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417325">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2018</a:t>
                      </a:r>
                    </a:p>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a:effectLst/>
                        </a:rPr>
                        <a:t> </a:t>
                      </a:r>
                    </a:p>
                    <a:p>
                      <a:pPr algn="ctr">
                        <a:lnSpc>
                          <a:spcPct val="107000"/>
                        </a:lnSpc>
                        <a:spcAft>
                          <a:spcPts val="0"/>
                        </a:spcAft>
                      </a:pPr>
                      <a:r>
                        <a:rPr lang="tr-TR" sz="800">
                          <a:effectLst/>
                        </a:rPr>
                        <a:t>153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339654">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2019</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52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800" dirty="0">
                          <a:effectLst/>
                        </a:rPr>
                        <a:t> </a:t>
                      </a:r>
                    </a:p>
                    <a:p>
                      <a:pPr algn="ctr">
                        <a:lnSpc>
                          <a:spcPct val="107000"/>
                        </a:lnSpc>
                        <a:spcAft>
                          <a:spcPts val="0"/>
                        </a:spcAft>
                      </a:pPr>
                      <a:r>
                        <a:rPr lang="tr-TR" sz="800" dirty="0">
                          <a:effectLst/>
                        </a:rPr>
                        <a:t>Mayıs 2019 dahil</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r h="683174">
                <a:tc>
                  <a:txBody>
                    <a:bodyPr/>
                    <a:lstStyle/>
                    <a:p>
                      <a:pPr algn="ctr">
                        <a:lnSpc>
                          <a:spcPct val="107000"/>
                        </a:lnSpc>
                        <a:spcAft>
                          <a:spcPts val="0"/>
                        </a:spcAft>
                      </a:pPr>
                      <a:r>
                        <a:rPr lang="tr-TR" sz="1400" dirty="0">
                          <a:effectLst/>
                        </a:rPr>
                        <a:t> </a:t>
                      </a:r>
                    </a:p>
                    <a:p>
                      <a:pPr algn="ctr">
                        <a:lnSpc>
                          <a:spcPct val="107000"/>
                        </a:lnSpc>
                        <a:spcAft>
                          <a:spcPts val="0"/>
                        </a:spcAft>
                      </a:pPr>
                      <a:r>
                        <a:rPr lang="tr-TR" sz="1400" dirty="0">
                          <a:effectLst/>
                        </a:rPr>
                        <a:t>TOPLAM</a:t>
                      </a:r>
                    </a:p>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1400" dirty="0">
                          <a:effectLst/>
                        </a:rPr>
                        <a:t> </a:t>
                      </a:r>
                    </a:p>
                    <a:p>
                      <a:pPr algn="ctr">
                        <a:lnSpc>
                          <a:spcPct val="107000"/>
                        </a:lnSpc>
                        <a:spcAft>
                          <a:spcPts val="0"/>
                        </a:spcAft>
                      </a:pPr>
                      <a:r>
                        <a:rPr lang="tr-TR" sz="1400" dirty="0">
                          <a:effectLst/>
                        </a:rPr>
                        <a:t>210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c>
                  <a:txBody>
                    <a:bodyPr/>
                    <a:lstStyle/>
                    <a:p>
                      <a:pPr algn="ctr">
                        <a:lnSpc>
                          <a:spcPct val="107000"/>
                        </a:lnSpc>
                        <a:spcAft>
                          <a:spcPts val="0"/>
                        </a:spcAft>
                      </a:pPr>
                      <a:r>
                        <a:rPr lang="tr-TR" sz="1400" dirty="0">
                          <a:effectLst/>
                        </a:rPr>
                        <a:t> </a:t>
                      </a:r>
                    </a:p>
                    <a:p>
                      <a:pPr algn="ctr">
                        <a:lnSpc>
                          <a:spcPct val="107000"/>
                        </a:lnSpc>
                        <a:spcAft>
                          <a:spcPts val="0"/>
                        </a:spcAft>
                      </a:pPr>
                      <a:r>
                        <a:rPr lang="tr-TR" sz="2400" b="1" dirty="0">
                          <a:solidFill>
                            <a:schemeClr val="bg1"/>
                          </a:solidFill>
                          <a:effectLst/>
                        </a:rPr>
                        <a:t>4444</a:t>
                      </a:r>
                      <a:endParaRPr lang="tr-T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solidFill>
                      <a:schemeClr val="accent2"/>
                    </a:solidFill>
                  </a:tcP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030" marR="26030" marT="0" marB="0"/>
                </a:tc>
              </a:tr>
            </a:tbl>
          </a:graphicData>
        </a:graphic>
      </p:graphicFrame>
    </p:spTree>
    <p:extLst>
      <p:ext uri="{BB962C8B-B14F-4D97-AF65-F5344CB8AC3E}">
        <p14:creationId xmlns:p14="http://schemas.microsoft.com/office/powerpoint/2010/main" val="373674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984371"/>
          </a:xfrm>
        </p:spPr>
        <p:txBody>
          <a:bodyPr/>
          <a:lstStyle/>
          <a:p>
            <a:r>
              <a:rPr lang="tr-TR" dirty="0" smtClean="0"/>
              <a:t>BUGÜNE KADAR NELER YAPILDI?</a:t>
            </a:r>
            <a:endParaRPr lang="tr-TR" dirty="0"/>
          </a:p>
        </p:txBody>
      </p:sp>
      <p:sp>
        <p:nvSpPr>
          <p:cNvPr id="3" name="İçerik Yer Tutucusu 2"/>
          <p:cNvSpPr>
            <a:spLocks noGrp="1"/>
          </p:cNvSpPr>
          <p:nvPr>
            <p:ph idx="1"/>
          </p:nvPr>
        </p:nvSpPr>
        <p:spPr>
          <a:xfrm>
            <a:off x="1141412" y="1959029"/>
            <a:ext cx="9905999" cy="4608513"/>
          </a:xfrm>
        </p:spPr>
        <p:txBody>
          <a:bodyPr>
            <a:normAutofit fontScale="92500" lnSpcReduction="20000"/>
          </a:bodyPr>
          <a:lstStyle/>
          <a:p>
            <a:pPr marL="0" indent="0">
              <a:buNone/>
            </a:pPr>
            <a:r>
              <a:rPr lang="tr-TR" sz="2800" dirty="0" smtClean="0"/>
              <a:t>2011 ve 2016 yıllarında Elektrik ve Elektronik Mühendisliği Bölümü Avrupa Birliği Projesi Personeli Dr. </a:t>
            </a:r>
            <a:r>
              <a:rPr lang="tr-TR" sz="3200" dirty="0" smtClean="0"/>
              <a:t>Dilek Işık</a:t>
            </a:r>
            <a:r>
              <a:rPr lang="tr-TR" sz="2800" dirty="0" smtClean="0"/>
              <a:t>,</a:t>
            </a:r>
            <a:r>
              <a:rPr lang="tr-TR" sz="3200" dirty="0" smtClean="0"/>
              <a:t> </a:t>
            </a:r>
            <a:r>
              <a:rPr lang="tr-TR" sz="2800" dirty="0" smtClean="0"/>
              <a:t>Kanada’da doktora çalışmalarını tamamladığı </a:t>
            </a:r>
            <a:r>
              <a:rPr lang="tr-TR" sz="3600" dirty="0" err="1" smtClean="0"/>
              <a:t>Ecole</a:t>
            </a:r>
            <a:r>
              <a:rPr lang="tr-TR" sz="3600" dirty="0" smtClean="0"/>
              <a:t> </a:t>
            </a:r>
            <a:r>
              <a:rPr lang="tr-TR" sz="3600" dirty="0" err="1" smtClean="0"/>
              <a:t>Polytechnique</a:t>
            </a:r>
            <a:r>
              <a:rPr lang="tr-TR" sz="3600" dirty="0" smtClean="0"/>
              <a:t> de Montreal </a:t>
            </a:r>
            <a:r>
              <a:rPr lang="tr-TR" sz="2800" dirty="0" smtClean="0"/>
              <a:t>kütüphanecilerinin verdiği, lisansüstü eğitim alan herkesin tamamlamak zorunda olduğu, laboratuvar ve derslikte uygulanan kredili bir dersin kendi araştırma çalışmalarında ne kadar yarar sağladığını anlattı ve ODTÜ’de böyle bir uygulamanın akademik ve bilimsel çalışmalar için son derece yararlı olacağı düşüncesini paylaştı.</a:t>
            </a:r>
          </a:p>
        </p:txBody>
      </p:sp>
    </p:spTree>
    <p:extLst>
      <p:ext uri="{BB962C8B-B14F-4D97-AF65-F5344CB8AC3E}">
        <p14:creationId xmlns:p14="http://schemas.microsoft.com/office/powerpoint/2010/main" val="2483420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868</TotalTime>
  <Words>563</Words>
  <Application>Microsoft Office PowerPoint</Application>
  <PresentationFormat>Geniş ekran</PresentationFormat>
  <Paragraphs>187</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Times New Roman</vt:lpstr>
      <vt:lpstr>Trebuchet MS</vt:lpstr>
      <vt:lpstr>Tw Cen MT</vt:lpstr>
      <vt:lpstr>Devre</vt:lpstr>
      <vt:lpstr>BİLGİ OKURYAZARLIĞI EĞİTİMLERİNİN GEREKLİLİĞİ</vt:lpstr>
      <vt:lpstr>NEDEN ZORUNLU?</vt:lpstr>
      <vt:lpstr>PowerPoint Sunusu</vt:lpstr>
      <vt:lpstr>PowerPoint Sunusu</vt:lpstr>
      <vt:lpstr>PowerPoint Sunusu</vt:lpstr>
      <vt:lpstr>PowerPoint Sunusu</vt:lpstr>
      <vt:lpstr>BUGÜNE KADAR NELER YAPILDI?</vt:lpstr>
      <vt:lpstr>PowerPoint Sunusu</vt:lpstr>
      <vt:lpstr>BUGÜNE KADAR NELER YAPILDI?</vt:lpstr>
      <vt:lpstr>BUGÜNE KADAR NELER YAPILDI? (dİlek ışık İle yapılan yazışmalardan bİrkaçı)</vt:lpstr>
      <vt:lpstr> BUGÜNE KADAR NELER YAPILDI? (dİlek ışık İle yapılan yazışmalardan bİrkaçı)</vt:lpstr>
      <vt:lpstr>BUGÜNE KADAR NELER YAPILDI?</vt:lpstr>
      <vt:lpstr>BUGÜNE KADAR NELER YAPILDI?</vt:lpstr>
      <vt:lpstr>ÖĞRETİM ELEMANLARI DERNEĞİ, ÖĞRETİM ÜYELERİ VE EĞİTİMSEN LİSTELERİNDE YAPILAN DUYURULARA GELEN GERİBİLDİRİMLER</vt:lpstr>
      <vt:lpstr>ÖĞRETİM ELEMANLARI DERNEĞİ, ÖĞRETİM ÜYELERİ VE EĞİTİMSEN LİSTELERİNDE YAPILAN DUYURULARA GELEN GERİBİLDİRİMLER</vt:lpstr>
      <vt:lpstr>PowerPoint Sunusu</vt:lpstr>
      <vt:lpstr>PowerPoint Sunusu</vt:lpstr>
      <vt:lpstr>PowerPoint Sunusu</vt:lpstr>
      <vt:lpstr>PowerPoint Sunusu</vt:lpstr>
      <vt:lpstr>PowerPoint Sunusu</vt:lpstr>
      <vt:lpstr>ÖĞRETİM ELEMANLARI DERNEĞİ, ÖĞRETİM ÜYELERİ VE EĞİTİMSEN LİSTELERİNDE YAPILAN DUYURULARA GELEN GERİBİLDİRİMLER</vt:lpstr>
      <vt:lpstr>ÖĞRETİM ELEMANLARI DERNEĞİ, ÖĞRETİM ÜYELERİ VE EĞİTİMSEN LİSTELERİNDE YAPILAN DUYURULARA GELEN GERİBİLDİRİMLER</vt:lpstr>
      <vt:lpstr>ÖĞRETİM ELEMANLARI DERNEĞİ, ÖĞRETİM ÜYELERİ VE EĞİTİMSEN LİSTELERİNDE  YAPILAN DUYURULARA GELEN GERİBİLDİRİMLER</vt:lpstr>
      <vt:lpstr>NE YAPMALI?</vt:lpstr>
      <vt:lpstr>TEŞEKKÜR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 OKURYAZARLIĞI EĞİTİMLERİ</dc:title>
  <dc:creator>hale</dc:creator>
  <cp:lastModifiedBy>hale</cp:lastModifiedBy>
  <cp:revision>165</cp:revision>
  <cp:lastPrinted>2019-06-18T12:16:45Z</cp:lastPrinted>
  <dcterms:created xsi:type="dcterms:W3CDTF">2019-05-30T12:26:11Z</dcterms:created>
  <dcterms:modified xsi:type="dcterms:W3CDTF">2019-07-01T10:21:55Z</dcterms:modified>
</cp:coreProperties>
</file>