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56" r:id="rId2"/>
    <p:sldId id="263" r:id="rId3"/>
    <p:sldId id="271" r:id="rId4"/>
    <p:sldId id="262" r:id="rId5"/>
    <p:sldId id="261" r:id="rId6"/>
    <p:sldId id="270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3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58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8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61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0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6FB8A0-8AAF-4367-9AA7-201FB1AA3705}" type="datetimeFigureOut">
              <a:rPr lang="en-US" smtClean="0"/>
              <a:t>11-Mar-19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096C-3FB4-445B-94C3-84B835F1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6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99720-173C-45C5-A236-9832652AD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694" y="1063416"/>
            <a:ext cx="6034406" cy="4811730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HYPERPARAMETER TUNING WITH REINFORCEMENT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317CB-676C-4EEE-9A6C-496004DD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882" y="1063416"/>
            <a:ext cx="2591618" cy="4811730"/>
          </a:xfrm>
        </p:spPr>
        <p:txBody>
          <a:bodyPr anchor="ctr">
            <a:normAutofit/>
          </a:bodyPr>
          <a:lstStyle/>
          <a:p>
            <a:pPr algn="r"/>
            <a:r>
              <a:rPr lang="en-US" sz="1800" dirty="0"/>
              <a:t>ÜMİT MERT </a:t>
            </a:r>
            <a:r>
              <a:rPr lang="en-US" sz="1800" dirty="0" err="1"/>
              <a:t>ÇAĞLar</a:t>
            </a:r>
            <a:endParaRPr lang="en-US" sz="1800" dirty="0"/>
          </a:p>
          <a:p>
            <a:pPr algn="r"/>
            <a:r>
              <a:rPr lang="en-US" sz="1800" dirty="0"/>
              <a:t>Mmı-702  </a:t>
            </a:r>
          </a:p>
          <a:p>
            <a:pPr algn="r"/>
            <a:r>
              <a:rPr lang="en-US" sz="1800" dirty="0"/>
              <a:t>Machine Learning for Multimedia Informatics</a:t>
            </a:r>
          </a:p>
          <a:p>
            <a:pPr algn="r"/>
            <a:r>
              <a:rPr lang="en-US" sz="1800" dirty="0"/>
              <a:t>Lecturer: </a:t>
            </a:r>
            <a:r>
              <a:rPr lang="en-US" sz="1800" dirty="0" err="1"/>
              <a:t>Elİf</a:t>
            </a:r>
            <a:r>
              <a:rPr lang="en-US" sz="1800" dirty="0"/>
              <a:t> SÜRER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8" descr="ODTÃ AÃ§Ä±k ve Koyu Renki Zeminlerde Logo KullanÄ±mÄ±">
            <a:extLst>
              <a:ext uri="{FF2B5EF4-FFF2-40B4-BE49-F238E27FC236}">
                <a16:creationId xmlns:a16="http://schemas.microsoft.com/office/drawing/2014/main" id="{DE3D84A0-6E36-4D82-93C8-937AFE16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66" y="164602"/>
            <a:ext cx="3333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4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9C24-82CF-4AD1-A65F-426F0D53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A158-2C2E-4009-A758-891533B0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65" y="1493625"/>
            <a:ext cx="6136118" cy="50048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Case study where a DL model is present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Tune hyperparameters for: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Higher accuracy, precision and f1 scores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Less overfitting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Smaller resource requirements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Faster training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200" dirty="0"/>
          </a:p>
        </p:txBody>
      </p:sp>
      <p:pic>
        <p:nvPicPr>
          <p:cNvPr id="4" name="Picture 8" descr="ODTÃ AÃ§Ä±k ve Koyu Renki Zeminlerde Logo KullanÄ±mÄ±">
            <a:extLst>
              <a:ext uri="{FF2B5EF4-FFF2-40B4-BE49-F238E27FC236}">
                <a16:creationId xmlns:a16="http://schemas.microsoft.com/office/drawing/2014/main" id="{4774D524-6846-49AD-B494-E9E77E8A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66" y="164602"/>
            <a:ext cx="3333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bot working ile ilgili gÃ¶rsel sonucu">
            <a:extLst>
              <a:ext uri="{FF2B5EF4-FFF2-40B4-BE49-F238E27FC236}">
                <a16:creationId xmlns:a16="http://schemas.microsoft.com/office/drawing/2014/main" id="{9876666B-AC7A-4ADD-925D-77E71453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29" y="2461351"/>
            <a:ext cx="51474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7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9C24-82CF-4AD1-A65F-426F0D53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A158-2C2E-4009-A758-891533B0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7788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Combine state-of-the-art deep learning techniques such as RNNs and GANs with RL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Hyperparameter tuning of DL methods with RL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Enable human interaction with the RL training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Music generation as a service (planned as Django web service)</a:t>
            </a:r>
          </a:p>
        </p:txBody>
      </p:sp>
      <p:pic>
        <p:nvPicPr>
          <p:cNvPr id="4" name="Picture 8" descr="ODTÃ AÃ§Ä±k ve Koyu Renki Zeminlerde Logo KullanÄ±mÄ±">
            <a:extLst>
              <a:ext uri="{FF2B5EF4-FFF2-40B4-BE49-F238E27FC236}">
                <a16:creationId xmlns:a16="http://schemas.microsoft.com/office/drawing/2014/main" id="{4774D524-6846-49AD-B494-E9E77E8A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66" y="164602"/>
            <a:ext cx="3333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obot working with human ile ilgili gÃ¶rsel sonucu">
            <a:extLst>
              <a:ext uri="{FF2B5EF4-FFF2-40B4-BE49-F238E27FC236}">
                <a16:creationId xmlns:a16="http://schemas.microsoft.com/office/drawing/2014/main" id="{0F19FA13-D64F-4C60-85E8-190BF16A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71" y="1615736"/>
            <a:ext cx="4977552" cy="32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2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0D5B-CA11-4688-ABAD-F4FBB33B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F9D72-F121-4A31-B82A-188E2225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972190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Open AI Baseline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Stable Baselines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Sliding Window in CNN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Magenta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Google AI’s Duet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https://github.com/umbrellabeach/music-generation-with-DL</a:t>
            </a:r>
          </a:p>
        </p:txBody>
      </p:sp>
      <p:pic>
        <p:nvPicPr>
          <p:cNvPr id="4" name="Picture 8" descr="ODTÃ AÃ§Ä±k ve Koyu Renki Zeminlerde Logo KullanÄ±mÄ±">
            <a:extLst>
              <a:ext uri="{FF2B5EF4-FFF2-40B4-BE49-F238E27FC236}">
                <a16:creationId xmlns:a16="http://schemas.microsoft.com/office/drawing/2014/main" id="{13F4FDAC-A519-4752-AA88-FFEB3915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66" y="164602"/>
            <a:ext cx="3333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github.com/openai/baselines/raw/master/data/logo.jpg">
            <a:extLst>
              <a:ext uri="{FF2B5EF4-FFF2-40B4-BE49-F238E27FC236}">
                <a16:creationId xmlns:a16="http://schemas.microsoft.com/office/drawing/2014/main" id="{9CD36DF3-66A8-4CBC-A1D5-E4584858B3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28" y="1714655"/>
            <a:ext cx="1492250" cy="103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BD5C5404-C44C-4BF5-BB95-7749C965A7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85" y="1697476"/>
            <a:ext cx="2059602" cy="188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github.com/natashamjaques/magenta/raw/master/magenta-logo-bg.png">
            <a:extLst>
              <a:ext uri="{FF2B5EF4-FFF2-40B4-BE49-F238E27FC236}">
                <a16:creationId xmlns:a16="http://schemas.microsoft.com/office/drawing/2014/main" id="{0582712C-1630-496C-9B49-C1834198093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30" y="3115185"/>
            <a:ext cx="2451945" cy="103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5A0D5-57CA-458D-B7D4-AADAB9FDAD1C}"/>
              </a:ext>
            </a:extLst>
          </p:cNvPr>
          <p:cNvPicPr/>
          <p:nvPr/>
        </p:nvPicPr>
        <p:blipFill rotWithShape="1">
          <a:blip r:embed="rId6"/>
          <a:srcRect l="36154" t="11967" r="40075" b="7664"/>
          <a:stretch/>
        </p:blipFill>
        <p:spPr bwMode="auto">
          <a:xfrm>
            <a:off x="7171141" y="4033475"/>
            <a:ext cx="1014696" cy="2359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google ai ile ilgili gÃ¶rsel sonucu">
            <a:extLst>
              <a:ext uri="{FF2B5EF4-FFF2-40B4-BE49-F238E27FC236}">
                <a16:creationId xmlns:a16="http://schemas.microsoft.com/office/drawing/2014/main" id="{ECFCCE14-53C3-46E8-B4E3-944C3EFB3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78" y="4654157"/>
            <a:ext cx="3036651" cy="15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5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9C24-82CF-4AD1-A65F-426F0D53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A158-2C2E-4009-A758-891533B0B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391921"/>
            <a:ext cx="6110288" cy="4864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Generating Music by Fine-Tuning Recurrent Neural Networks with Reinforcement Learning, </a:t>
            </a:r>
            <a:r>
              <a:rPr lang="en-US" sz="2000" dirty="0" err="1"/>
              <a:t>Jaques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Generating Sequences with Recurrent Neural Networks, Alex Graves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err="1"/>
              <a:t>DeepJ</a:t>
            </a:r>
            <a:r>
              <a:rPr lang="en-US" sz="2000" dirty="0"/>
              <a:t>: Style-Specific Music Generation, Mao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Bach2Bach: Generating Music Using A Deep Reinforcement Learning Approach, Nikhil Kotecha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Generating Nontrivial Melodies For Music As A Service, Zhao et 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Reinforcement Learning and the Creative, Automated Music Improviser, Benjamin D.</a:t>
            </a:r>
            <a:endParaRPr lang="en-US" sz="2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8590B0-B0F3-4D5A-A531-12BF4F14A5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46" y="1853248"/>
            <a:ext cx="4395788" cy="3716338"/>
          </a:xfrm>
          <a:prstGeom prst="rect">
            <a:avLst/>
          </a:prstGeom>
        </p:spPr>
      </p:pic>
      <p:pic>
        <p:nvPicPr>
          <p:cNvPr id="4" name="Picture 8" descr="ODTÃ AÃ§Ä±k ve Koyu Renki Zeminlerde Logo KullanÄ±mÄ±">
            <a:extLst>
              <a:ext uri="{FF2B5EF4-FFF2-40B4-BE49-F238E27FC236}">
                <a16:creationId xmlns:a16="http://schemas.microsoft.com/office/drawing/2014/main" id="{6A3BC56F-B220-46B1-BDF2-CCEFABE1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66" y="164602"/>
            <a:ext cx="3333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5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9C24-82CF-4AD1-A65F-426F0D53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A158-2C2E-4009-A758-891533B0B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943375" cy="41957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8" descr="ODTÃ AÃ§Ä±k ve Koyu Renki Zeminlerde Logo KullanÄ±mÄ±">
            <a:extLst>
              <a:ext uri="{FF2B5EF4-FFF2-40B4-BE49-F238E27FC236}">
                <a16:creationId xmlns:a16="http://schemas.microsoft.com/office/drawing/2014/main" id="{6A3BC56F-B220-46B1-BDF2-CCEFABE1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66" y="164602"/>
            <a:ext cx="3333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242DC-14D0-4AFE-9556-656DE23D9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131" y="1964652"/>
            <a:ext cx="6271629" cy="42002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Reinforcement Learning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Q-Learning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Markov Decision Processes (MDP)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Bi-axial LSTM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Temporal Difference Learning (TD)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Neural Networks for RL Tuning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Recurrent Neural Networks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Generative Adversarial Networks</a:t>
            </a:r>
          </a:p>
        </p:txBody>
      </p:sp>
      <p:pic>
        <p:nvPicPr>
          <p:cNvPr id="1026" name="Picture 2" descr="markov decision process ile ilgili gÃ¶rsel sonucu">
            <a:extLst>
              <a:ext uri="{FF2B5EF4-FFF2-40B4-BE49-F238E27FC236}">
                <a16:creationId xmlns:a16="http://schemas.microsoft.com/office/drawing/2014/main" id="{342A42BB-93A4-4C2B-B1B2-E3FA8BC3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64" y="1666801"/>
            <a:ext cx="5082224" cy="40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3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3364-92AC-43F6-8C7D-7C8BDA00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E263C-96A0-4AA5-937D-6DA13A13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16" y="1853248"/>
            <a:ext cx="5617084" cy="419548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Outdated materials (1-3 years)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Music generation is a complex task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Requires both Reinforcement Learning and Deep Learning domain knowledge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User interface will be developed with Django/Flask (solid Python framework)</a:t>
            </a:r>
          </a:p>
        </p:txBody>
      </p:sp>
      <p:pic>
        <p:nvPicPr>
          <p:cNvPr id="4" name="Picture 8" descr="ODTÃ AÃ§Ä±k ve Koyu Renki Zeminlerde Logo KullanÄ±mÄ±">
            <a:extLst>
              <a:ext uri="{FF2B5EF4-FFF2-40B4-BE49-F238E27FC236}">
                <a16:creationId xmlns:a16="http://schemas.microsoft.com/office/drawing/2014/main" id="{839BE601-7689-4943-9E55-421BB6E8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66" y="164602"/>
            <a:ext cx="3333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inese wall ile ilgili gÃ¶rsel sonucu">
            <a:extLst>
              <a:ext uri="{FF2B5EF4-FFF2-40B4-BE49-F238E27FC236}">
                <a16:creationId xmlns:a16="http://schemas.microsoft.com/office/drawing/2014/main" id="{BD4BD5B3-FC5B-4AB3-A940-C5242C0AF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r="13483"/>
          <a:stretch/>
        </p:blipFill>
        <p:spPr bwMode="auto">
          <a:xfrm>
            <a:off x="6400800" y="1848179"/>
            <a:ext cx="5515138" cy="38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01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244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HYPERPARAMETER TUNING WITH REINFORCEMENT LEARNING</vt:lpstr>
      <vt:lpstr>IDEA 1/2</vt:lpstr>
      <vt:lpstr>IDEA 2/2</vt:lpstr>
      <vt:lpstr>LITERATURE SURVEY</vt:lpstr>
      <vt:lpstr>READING</vt:lpstr>
      <vt:lpstr>ALGORITHMS</vt:lpstr>
      <vt:lpstr>LIMITS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protein atlas image classification</dc:title>
  <dc:creator>Ümit Mert Çağlar</dc:creator>
  <cp:lastModifiedBy>M</cp:lastModifiedBy>
  <cp:revision>57</cp:revision>
  <dcterms:created xsi:type="dcterms:W3CDTF">2018-11-07T11:10:17Z</dcterms:created>
  <dcterms:modified xsi:type="dcterms:W3CDTF">2019-03-11T18:47:46Z</dcterms:modified>
</cp:coreProperties>
</file>